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</p:sldIdLst>
  <p:sldSz cx="9906000" cy="6858000" type="A4"/>
  <p:notesSz cx="9906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742950" y="2130426"/>
            <a:ext cx="84201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485900" y="3886200"/>
            <a:ext cx="69342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7181850" y="274639"/>
            <a:ext cx="222885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95300" y="274639"/>
            <a:ext cx="652145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238250" y="3602039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5" indent="0" algn="ctr">
              <a:buNone/>
              <a:defRPr sz="2000"/>
            </a:lvl2pPr>
            <a:lvl3pPr marL="914372" indent="0" algn="ctr">
              <a:buNone/>
              <a:defRPr sz="1800"/>
            </a:lvl3pPr>
            <a:lvl4pPr marL="1371557" indent="0" algn="ctr">
              <a:buNone/>
              <a:defRPr sz="1600"/>
            </a:lvl4pPr>
            <a:lvl5pPr marL="1828743" indent="0" algn="ctr">
              <a:buNone/>
              <a:defRPr sz="1600"/>
            </a:lvl5pPr>
            <a:lvl6pPr marL="2285928" indent="0" algn="ctr">
              <a:buNone/>
              <a:defRPr sz="1600"/>
            </a:lvl6pPr>
            <a:lvl7pPr marL="2743114" indent="0" algn="ctr">
              <a:buNone/>
              <a:defRPr sz="1600"/>
            </a:lvl7pPr>
            <a:lvl8pPr marL="3200300" indent="0" algn="ctr">
              <a:buNone/>
              <a:defRPr sz="1600"/>
            </a:lvl8pPr>
            <a:lvl9pPr marL="3657485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5879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81037" y="1825625"/>
            <a:ext cx="421005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014913" y="1825625"/>
            <a:ext cx="421005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2328" y="365127"/>
            <a:ext cx="8543925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2329" y="1681164"/>
            <a:ext cx="41907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2329" y="2505074"/>
            <a:ext cx="4190701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5014914" y="2505074"/>
            <a:ext cx="4211340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5" indent="0">
              <a:buNone/>
              <a:defRPr sz="2800"/>
            </a:lvl2pPr>
            <a:lvl3pPr marL="914372" indent="0">
              <a:buNone/>
              <a:defRPr sz="2400"/>
            </a:lvl3pPr>
            <a:lvl4pPr marL="1371557" indent="0">
              <a:buNone/>
              <a:defRPr sz="2000"/>
            </a:lvl4pPr>
            <a:lvl5pPr marL="1828743" indent="0">
              <a:buNone/>
              <a:defRPr sz="2000"/>
            </a:lvl5pPr>
            <a:lvl6pPr marL="2285928" indent="0">
              <a:buNone/>
              <a:defRPr sz="2000"/>
            </a:lvl6pPr>
            <a:lvl7pPr marL="2743114" indent="0">
              <a:buNone/>
              <a:defRPr sz="2000"/>
            </a:lvl7pPr>
            <a:lvl8pPr marL="3200300" indent="0">
              <a:buNone/>
              <a:defRPr sz="2000"/>
            </a:lvl8pPr>
            <a:lvl9pPr marL="3657485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7088982" y="365125"/>
            <a:ext cx="2135981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1039" y="365125"/>
            <a:ext cx="6284118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1"/>
            <a:ext cx="2311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4A1363-0741-4AF0-8EFD-FEA0479720CD}" type="datetimeFigureOut">
              <a:rPr lang="ru-RU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1"/>
            <a:ext cx="2311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ABFE7C-FECB-42F6-9A8C-4BF44836589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81037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1037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A84AB9-236E-4A3D-8614-10605BE7451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24.02.2026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A65C4F-764F-42DA-8D13-248552968F5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2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2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779" indent="-228593" algn="l" defTabSz="914372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2964" indent="-228593" algn="l" defTabSz="914372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149" indent="-228593" algn="l" defTabSz="91437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336" indent="-228593" algn="l" defTabSz="91437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521" indent="-228593" algn="l" defTabSz="91437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707" indent="-228593" algn="l" defTabSz="91437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8893" indent="-228593" algn="l" defTabSz="91437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078" indent="-228593" algn="l" defTabSz="91437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2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57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43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28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14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00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485" algn="l" defTabSz="914372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/>
          <p:nvPr/>
        </p:nvPicPr>
        <p:blipFill>
          <a:blip r:embed="rId2"/>
          <a:srcRect t="478"/>
          <a:stretch/>
        </p:blipFill>
        <p:spPr bwMode="auto">
          <a:xfrm>
            <a:off x="0" y="-27383"/>
            <a:ext cx="9906000" cy="6858001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 bwMode="auto">
          <a:xfrm>
            <a:off x="3366375" y="-27383"/>
            <a:ext cx="3314817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" name="Picture 5" descr="D:\Трофименко\Буклет БАРС\Картинки\36.png"/>
          <p:cNvPicPr>
            <a:picLocks noChangeArrowheads="1"/>
          </p:cNvPicPr>
          <p:nvPr/>
        </p:nvPicPr>
        <p:blipFill>
          <a:blip r:embed="rId3"/>
          <a:srcRect l="19689" r="13448"/>
          <a:stretch/>
        </p:blipFill>
        <p:spPr bwMode="auto">
          <a:xfrm>
            <a:off x="3366372" y="-27382"/>
            <a:ext cx="3314817" cy="6858000"/>
          </a:xfrm>
          <a:prstGeom prst="rect">
            <a:avLst/>
          </a:prstGeom>
          <a:noFill/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443674" y="-27385"/>
            <a:ext cx="2340261" cy="9306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Группа 14"/>
          <p:cNvGrpSpPr/>
          <p:nvPr/>
        </p:nvGrpSpPr>
        <p:grpSpPr bwMode="auto">
          <a:xfrm>
            <a:off x="6740063" y="5883936"/>
            <a:ext cx="3036389" cy="785424"/>
            <a:chOff x="3270636" y="1645819"/>
            <a:chExt cx="2242608" cy="940083"/>
          </a:xfrm>
        </p:grpSpPr>
        <p:sp>
          <p:nvSpPr>
            <p:cNvPr id="33" name="Параллелограмм 32"/>
            <p:cNvSpPr/>
            <p:nvPr/>
          </p:nvSpPr>
          <p:spPr bwMode="auto">
            <a:xfrm>
              <a:off x="3270636" y="1645819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Параллелограмм 33"/>
            <p:cNvSpPr/>
            <p:nvPr/>
          </p:nvSpPr>
          <p:spPr bwMode="auto">
            <a:xfrm>
              <a:off x="3270636" y="2272542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Параллелограмм 34"/>
            <p:cNvSpPr/>
            <p:nvPr/>
          </p:nvSpPr>
          <p:spPr bwMode="auto">
            <a:xfrm>
              <a:off x="3270636" y="1959181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 bwMode="auto">
          <a:xfrm>
            <a:off x="7259964" y="5911095"/>
            <a:ext cx="1922921" cy="21544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defRPr/>
            </a:pPr>
            <a:r>
              <a:rPr lang="ru-RU" sz="1400" spc="-1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latin typeface="Impact"/>
                <a:cs typeface="Arial"/>
              </a:rPr>
              <a:t>ПРЕБЫВАНИЕ В РЕЗЕРВЕ – </a:t>
            </a:r>
            <a:endParaRPr/>
          </a:p>
        </p:txBody>
      </p:sp>
      <p:sp>
        <p:nvSpPr>
          <p:cNvPr id="46" name="TextBox 45"/>
          <p:cNvSpPr txBox="1"/>
          <p:nvPr/>
        </p:nvSpPr>
        <p:spPr bwMode="auto">
          <a:xfrm>
            <a:off x="7259964" y="6189245"/>
            <a:ext cx="1922921" cy="21544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defRPr/>
            </a:pPr>
            <a:r>
              <a:rPr lang="ru-RU" sz="1400" spc="-1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latin typeface="Impact"/>
                <a:cs typeface="Arial"/>
              </a:rPr>
              <a:t>ДОСТОЙНЫЙ ВЫБОР </a:t>
            </a:r>
            <a:endParaRPr/>
          </a:p>
        </p:txBody>
      </p:sp>
      <p:sp>
        <p:nvSpPr>
          <p:cNvPr id="47" name="TextBox 46"/>
          <p:cNvSpPr txBox="1"/>
          <p:nvPr/>
        </p:nvSpPr>
        <p:spPr bwMode="auto">
          <a:xfrm>
            <a:off x="7278551" y="6474666"/>
            <a:ext cx="1922921" cy="21544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defRPr/>
            </a:pPr>
            <a:r>
              <a:rPr lang="ru-RU" sz="1400" spc="-1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latin typeface="Impact"/>
                <a:cs typeface="Arial"/>
              </a:rPr>
              <a:t>ПАТРИОТА РОССИИ!</a:t>
            </a:r>
            <a:endParaRPr/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0" y="-61289"/>
            <a:ext cx="10065568" cy="685569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endParaRPr lang="ru-RU" sz="1400">
              <a:solidFill>
                <a:srgbClr val="000000"/>
              </a:solidFill>
              <a:latin typeface="MyriadPro-Regular"/>
            </a:endParaRPr>
          </a:p>
          <a:p>
            <a:pPr lvl="0">
              <a:defRPr/>
            </a:pPr>
            <a:endParaRPr lang="ru-RU" sz="1400">
              <a:solidFill>
                <a:srgbClr val="000000"/>
              </a:solidFill>
              <a:latin typeface="MyriadPro-Regular"/>
            </a:endParaRPr>
          </a:p>
          <a:p>
            <a:pPr lvl="0">
              <a:defRPr/>
            </a:pPr>
            <a:endParaRPr lang="ru-RU" sz="1600">
              <a:solidFill>
                <a:srgbClr val="000000"/>
              </a:solidFill>
              <a:latin typeface="MyriadPro-Regular"/>
            </a:endParaRPr>
          </a:p>
          <a:p>
            <a:pPr lvl="0">
              <a:defRPr/>
            </a:pPr>
            <a:endParaRPr lang="ru-RU" sz="130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203969" y="239299"/>
            <a:ext cx="3072395" cy="19211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lvl="0" algn="ctr"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КТО ТАКОЙ РЕЗЕРВИСТ </a:t>
            </a:r>
            <a:endParaRPr/>
          </a:p>
          <a:p>
            <a:pPr lvl="0" algn="ctr"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И КАК ОН СЛУЖИТ</a:t>
            </a:r>
            <a:endParaRPr/>
          </a:p>
          <a:p>
            <a:pPr lvl="0" algn="ctr">
              <a:defRPr/>
            </a:pPr>
            <a:endParaRPr lang="ru-RU" sz="1000" b="1">
              <a:solidFill>
                <a:srgbClr val="005CAA"/>
              </a:solidFill>
              <a:latin typeface="MyriadPro-Bold"/>
            </a:endParaRPr>
          </a:p>
          <a:p>
            <a:pPr indent="361950" algn="just">
              <a:defRPr/>
            </a:pPr>
            <a:r>
              <a:rPr lang="ru-RU" sz="120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Резервист – это гражданин, живущий обычной «гражданской» жизнью (работающий, учащийся), периодически участвующий в сборах.</a:t>
            </a:r>
            <a:endParaRPr/>
          </a:p>
          <a:p>
            <a:pPr indent="361950" algn="just">
              <a:defRPr/>
            </a:pPr>
            <a:r>
              <a:rPr lang="ru-RU" sz="120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За резервистом на период сборов сохраняется место работы и заработная плата.</a:t>
            </a:r>
            <a:endParaRPr/>
          </a:p>
          <a:p>
            <a:pPr lvl="0">
              <a:defRPr/>
            </a:pPr>
            <a:endParaRPr lang="ru-RU" sz="700" b="1">
              <a:solidFill>
                <a:srgbClr val="005CAA"/>
              </a:solidFill>
              <a:latin typeface="MyriadPro-Bold"/>
            </a:endParaRPr>
          </a:p>
        </p:txBody>
      </p:sp>
      <p:sp>
        <p:nvSpPr>
          <p:cNvPr id="44" name="Прямоугольник 43"/>
          <p:cNvSpPr/>
          <p:nvPr/>
        </p:nvSpPr>
        <p:spPr bwMode="auto">
          <a:xfrm>
            <a:off x="3584848" y="1182162"/>
            <a:ext cx="2828064" cy="4678171"/>
          </a:xfrm>
          <a:prstGeom prst="rect">
            <a:avLst/>
          </a:prstGeom>
        </p:spPr>
        <p:txBody>
          <a:bodyPr wrap="square" lIns="121888" tIns="60944" rIns="121888" bIns="60944">
            <a:spAutoFit/>
          </a:bodyPr>
          <a:lstStyle/>
          <a:p>
            <a:pPr algn="ctr" defTabSz="1285001">
              <a:defRPr/>
            </a:pPr>
            <a:r>
              <a:rPr lang="ru-RU" sz="200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400">
                <a:solidFill>
                  <a:srgbClr val="C00000"/>
                </a:solidFill>
                <a:latin typeface="Impact"/>
              </a:rPr>
              <a:t>Мобилизационный</a:t>
            </a:r>
            <a:br>
              <a:rPr lang="ru-RU" sz="2400">
                <a:solidFill>
                  <a:srgbClr val="C00000"/>
                </a:solidFill>
                <a:latin typeface="Impact"/>
              </a:rPr>
            </a:br>
            <a:r>
              <a:rPr lang="ru-RU" sz="2400">
                <a:solidFill>
                  <a:srgbClr val="C00000"/>
                </a:solidFill>
                <a:latin typeface="Impact"/>
              </a:rPr>
              <a:t>людской резерв</a:t>
            </a:r>
            <a:endParaRPr/>
          </a:p>
          <a:p>
            <a:pPr algn="ctr" defTabSz="1285001">
              <a:defRPr/>
            </a:pPr>
            <a:r>
              <a:rPr lang="ru-RU" sz="2400">
                <a:solidFill>
                  <a:srgbClr val="C00000"/>
                </a:solidFill>
                <a:latin typeface="Impact"/>
              </a:rPr>
              <a:t>(мобильные огневые группы для борьбы с БпЛА противника </a:t>
            </a:r>
            <a:endParaRPr/>
          </a:p>
          <a:p>
            <a:pPr algn="ctr" defTabSz="1285001">
              <a:defRPr/>
            </a:pPr>
            <a:r>
              <a:rPr lang="ru-RU" sz="2400">
                <a:solidFill>
                  <a:srgbClr val="C00000"/>
                </a:solidFill>
                <a:latin typeface="Impact"/>
              </a:rPr>
              <a:t>на территории</a:t>
            </a:r>
            <a:endParaRPr/>
          </a:p>
          <a:p>
            <a:pPr algn="ctr" defTabSz="1285001">
              <a:defRPr/>
            </a:pPr>
            <a:r>
              <a:rPr lang="ru-RU" sz="2400">
                <a:solidFill>
                  <a:srgbClr val="C00000"/>
                </a:solidFill>
                <a:latin typeface="Impact"/>
              </a:rPr>
              <a:t>Республики Башкортостан)</a:t>
            </a:r>
            <a:endParaRPr/>
          </a:p>
          <a:p>
            <a:pPr algn="ctr" defTabSz="1285001">
              <a:defRPr/>
            </a:pPr>
            <a:endParaRPr lang="ru-RU" sz="2400">
              <a:solidFill>
                <a:srgbClr val="C00000"/>
              </a:solidFill>
              <a:latin typeface="Impact"/>
            </a:endParaRPr>
          </a:p>
          <a:p>
            <a:pPr algn="ctr" defTabSz="1285001">
              <a:defRPr/>
            </a:pPr>
            <a:endParaRPr lang="ru-RU" sz="3600">
              <a:solidFill>
                <a:srgbClr val="C00000"/>
              </a:solidFill>
              <a:latin typeface="Impac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139585" y="2204864"/>
            <a:ext cx="3136779" cy="7540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>
              <a:defRPr/>
            </a:pPr>
            <a:endParaRPr lang="ru-RU" sz="30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 algn="ctr">
              <a:defRPr/>
            </a:pPr>
            <a:r>
              <a:rPr lang="ru-RU" sz="14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Участие в сборах оплачивается дополнительно к основной заработной плате! </a:t>
            </a:r>
          </a:p>
          <a:p>
            <a:pPr algn="ctr">
              <a:defRPr/>
            </a:pPr>
            <a:endParaRPr lang="ru-RU" sz="30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6727437" y="260648"/>
            <a:ext cx="3050099" cy="126836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ctr"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КАК ПРОХОДЯТ СБОРЫ</a:t>
            </a:r>
            <a:endParaRPr/>
          </a:p>
          <a:p>
            <a:pPr algn="ctr">
              <a:defRPr/>
            </a:pPr>
            <a:endParaRPr lang="ru-RU" sz="1000" b="1">
              <a:solidFill>
                <a:srgbClr val="005CAA"/>
              </a:solidFill>
              <a:latin typeface="MyriadPro-Bold"/>
            </a:endParaRPr>
          </a:p>
          <a:p>
            <a:pPr indent="271463" algn="just">
              <a:defRPr/>
            </a:pPr>
            <a: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Продолжительность смены – </a:t>
            </a: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2 месяца</a:t>
            </a:r>
            <a: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, из них </a:t>
            </a: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15 дней </a:t>
            </a:r>
            <a: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– подготовка </a:t>
            </a:r>
            <a:b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</a:br>
            <a: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на войсковых полигонах, </a:t>
            </a: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45 дней </a:t>
            </a:r>
            <a: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– непосредственная охрана предприятий </a:t>
            </a:r>
            <a:b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</a:br>
            <a: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и заводов.</a:t>
            </a:r>
            <a:endParaRPr/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154083" y="3176247"/>
            <a:ext cx="3081690" cy="1960858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lvl="0" algn="ctr"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ЧЕМ ПРЕДСТОИТ ЗАНИМАТЬСЯ?</a:t>
            </a:r>
            <a:endParaRPr/>
          </a:p>
          <a:p>
            <a:pPr lvl="0" algn="ctr">
              <a:defRPr/>
            </a:pPr>
            <a:endParaRPr lang="ru-RU" sz="1000" b="1">
              <a:solidFill>
                <a:srgbClr val="005CAA"/>
              </a:solidFill>
              <a:latin typeface="MyriadPro-Bold"/>
            </a:endParaRPr>
          </a:p>
          <a:p>
            <a:pPr lvl="0">
              <a:defRPr/>
            </a:pPr>
            <a:endParaRPr lang="ru-RU" sz="100" b="1">
              <a:solidFill>
                <a:srgbClr val="005CAA"/>
              </a:solidFill>
              <a:latin typeface="MyriadPro-Bold"/>
            </a:endParaRPr>
          </a:p>
          <a:p>
            <a:pPr indent="361950" algn="just">
              <a:defRPr/>
            </a:pPr>
            <a:r>
              <a:rPr lang="ru-RU" sz="120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В период специальных сборов резервисты участвуют в охране предприятий  и заводов от воздействия беспилотных летательных аппаратов противника на территории  Республики Башкортостан.</a:t>
            </a:r>
            <a:endParaRPr/>
          </a:p>
          <a:p>
            <a:pPr indent="361950" algn="just">
              <a:defRPr/>
            </a:pPr>
            <a:endParaRPr lang="ru-RU" sz="1200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>
              <a:defRPr/>
            </a:pPr>
            <a:endParaRPr lang="ru-RU" sz="1300" b="1" i="1" spc="-30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 lvl="0">
              <a:defRPr/>
            </a:pPr>
            <a:endParaRPr lang="ru-RU" sz="700">
              <a:solidFill>
                <a:srgbClr val="000000"/>
              </a:solidFill>
              <a:latin typeface="MyriadPro-Regular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727437" y="1579930"/>
            <a:ext cx="3078747" cy="173141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rcRect t="7101" b="14292"/>
          <a:stretch/>
        </p:blipFill>
        <p:spPr bwMode="auto">
          <a:xfrm>
            <a:off x="6747246" y="3955044"/>
            <a:ext cx="3059236" cy="1803574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 bwMode="auto">
          <a:xfrm>
            <a:off x="130270" y="4797152"/>
            <a:ext cx="313658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>
              <a:defRPr/>
            </a:pPr>
            <a:endParaRPr lang="ru-RU" sz="30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 algn="ctr">
              <a:defRPr/>
            </a:pPr>
            <a:r>
              <a:rPr lang="ru-RU" sz="14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Подготовка осуществляется инструкторами, </a:t>
            </a:r>
            <a:br>
              <a:rPr lang="ru-RU" sz="14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</a:br>
            <a:r>
              <a:rPr lang="ru-RU" sz="14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имеющими боевой опыт</a:t>
            </a:r>
            <a:endParaRPr/>
          </a:p>
          <a:p>
            <a:pPr algn="ctr">
              <a:defRPr/>
            </a:pPr>
            <a:endParaRPr lang="ru-RU" sz="30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6715689" y="3356992"/>
            <a:ext cx="3081673" cy="530915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indent="361950" algn="ctr">
              <a:defRPr/>
            </a:pPr>
            <a:r>
              <a:rPr lang="ru-RU" sz="1150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Резервист обеспечивается вооружением, обмундированием и средствами защиты.</a:t>
            </a:r>
            <a:endParaRPr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1185516" y="5670872"/>
            <a:ext cx="5424999" cy="1046408"/>
          </a:xfrm>
          <a:prstGeom prst="rect">
            <a:avLst/>
          </a:prstGeom>
        </p:spPr>
        <p:txBody>
          <a:bodyPr wrap="square" lIns="121888" tIns="60944" rIns="121888" bIns="60944">
            <a:spAutoFit/>
          </a:bodyPr>
          <a:lstStyle/>
          <a:p>
            <a:pPr algn="ctr" defTabSz="1285001">
              <a:defRPr/>
            </a:pPr>
            <a:r>
              <a:rPr lang="ru-RU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000">
                <a:solidFill>
                  <a:srgbClr val="C00000"/>
                </a:solidFill>
                <a:latin typeface="Impact"/>
              </a:rPr>
              <a:t>Вступая в резерв, ты будешь заниматься делом для настоящих мужчин и принесешь реальную пользу региону!</a:t>
            </a:r>
            <a:endParaRPr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03969" y="5699064"/>
            <a:ext cx="1079086" cy="1085182"/>
          </a:xfrm>
          <a:prstGeom prst="rect">
            <a:avLst/>
          </a:prstGeom>
          <a:effectLst>
            <a:glow rad="101600">
              <a:srgbClr val="A5A5A5">
                <a:satMod val="175000"/>
                <a:alpha val="4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/>
          <p:nvPr/>
        </p:nvPicPr>
        <p:blipFill>
          <a:blip r:embed="rId2"/>
          <a:srcRect t="478"/>
          <a:stretch/>
        </p:blipFill>
        <p:spPr bwMode="auto">
          <a:xfrm>
            <a:off x="33368" y="116632"/>
            <a:ext cx="9839264" cy="6751638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458915" y="5296574"/>
            <a:ext cx="1704762" cy="64057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68004" y="5593274"/>
            <a:ext cx="876051" cy="11276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12890" y="106916"/>
            <a:ext cx="10124686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endParaRPr lang="ru-RU" sz="1150">
              <a:solidFill>
                <a:srgbClr val="000000"/>
              </a:solidFill>
              <a:latin typeface="MyriadPro-Regular"/>
            </a:endParaRPr>
          </a:p>
          <a:p>
            <a:pPr>
              <a:defRPr/>
            </a:pPr>
            <a:endParaRPr lang="ru-RU" sz="1150">
              <a:solidFill>
                <a:srgbClr val="000000"/>
              </a:solidFill>
              <a:latin typeface="MyriadPro-Regular"/>
            </a:endParaRPr>
          </a:p>
          <a:p>
            <a:pPr>
              <a:defRPr/>
            </a:pPr>
            <a:endParaRPr lang="ru-RU" sz="1350">
              <a:solidFill>
                <a:srgbClr val="000000"/>
              </a:solidFill>
              <a:latin typeface="MyriadPro-Regular"/>
            </a:endParaRPr>
          </a:p>
          <a:p>
            <a:pPr>
              <a:defRPr/>
            </a:pPr>
            <a:endParaRPr lang="ru-RU" sz="110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454209" y="238528"/>
            <a:ext cx="2814669" cy="482298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98000"/>
              </a:lnSpc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ПРЕБЫВАНИЕ В РЕЗЕРВЕ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ПРЕДУСМАТРИВАЕТ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700" b="1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  <a:spcAft>
                <a:spcPts val="331"/>
              </a:spcAft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предназначение на воинскую должность;</a:t>
            </a:r>
            <a:endParaRPr/>
          </a:p>
          <a:p>
            <a:pPr>
              <a:lnSpc>
                <a:spcPct val="98000"/>
              </a:lnSpc>
              <a:spcAft>
                <a:spcPts val="331"/>
              </a:spcAft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присвоение воинского звания;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прохождение военных, специальных сборов (тренировочных занятий) </a:t>
            </a:r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без отрыва от основного места работы;</a:t>
            </a:r>
            <a:endParaRPr/>
          </a:p>
          <a:p>
            <a:pPr>
              <a:lnSpc>
                <a:spcPct val="98000"/>
              </a:lnSpc>
              <a:defRPr/>
            </a:pPr>
            <a:endParaRPr lang="en-US" sz="850" b="1" spc="-25">
              <a:solidFill>
                <a:srgbClr val="E4000F"/>
              </a:solidFill>
              <a:latin typeface="Arial"/>
              <a:cs typeface="Arial"/>
            </a:endParaRPr>
          </a:p>
          <a:p>
            <a:pPr>
              <a:lnSpc>
                <a:spcPct val="98000"/>
              </a:lnSpc>
              <a:defRPr/>
            </a:pPr>
            <a:endParaRPr lang="ru-RU" sz="50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 algn="ctr">
              <a:lnSpc>
                <a:spcPct val="98000"/>
              </a:lnSpc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ДЕНЕЖНОЕ СОДЕРЖАНИЕ</a:t>
            </a:r>
            <a:endParaRPr/>
          </a:p>
          <a:p>
            <a:pPr algn="ctr">
              <a:lnSpc>
                <a:spcPct val="98000"/>
              </a:lnSpc>
              <a:defRPr/>
            </a:pPr>
            <a:endParaRPr lang="ru-RU" sz="850" b="1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ЗА ПРЕБЫВАНИЕ В РЕЗЕРВЕ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12 % от окладов по воинской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должности и воинскому званию ежемесячно (кроме периодов участия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в сборовых мероприятиях):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рядовой –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от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2 967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до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3 460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руб.;</a:t>
            </a:r>
            <a:endParaRPr lang="ru-RU" sz="110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сержант –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от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3 758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до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5043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руб.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;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офицер –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от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5 833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до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7316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руб.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ЗА УЧАСТИЕ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В ВОЕННЫХ СБОРАХ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i="1" spc="-25">
                <a:ln w="50800"/>
                <a:solidFill>
                  <a:srgbClr val="FF0000"/>
                </a:solidFill>
                <a:latin typeface="Arial"/>
                <a:cs typeface="Arial"/>
              </a:rPr>
              <a:t>(в зависимости от воинской должности)</a:t>
            </a:r>
            <a:r>
              <a:rPr lang="ru-RU" sz="1150" b="1" i="1" spc="-25">
                <a:ln w="50800"/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рядовой –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от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24 720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до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28 839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руб.;</a:t>
            </a:r>
            <a:endParaRPr lang="ru-RU" sz="110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сержант –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от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31314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до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40022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руб.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;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офицер – 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от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48609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до </a:t>
            </a:r>
            <a:r>
              <a:rPr lang="ru-RU" sz="1250" b="1" i="1" spc="-25">
                <a:ln w="50800"/>
                <a:solidFill>
                  <a:srgbClr val="C00000"/>
                </a:solidFill>
                <a:latin typeface="Arial"/>
                <a:cs typeface="Arial"/>
              </a:rPr>
              <a:t>60967</a:t>
            </a: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 руб.</a:t>
            </a:r>
            <a:endParaRPr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3732603" y="238528"/>
            <a:ext cx="2809961" cy="608705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ctr"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ЛЬГОТЫ И КОМПЕНСАЦИИ</a:t>
            </a:r>
            <a:endParaRPr/>
          </a:p>
          <a:p>
            <a:pPr algn="ctr">
              <a:defRPr/>
            </a:pPr>
            <a:endParaRPr lang="ru-RU" sz="850" b="1">
              <a:solidFill>
                <a:srgbClr val="005CAA"/>
              </a:solidFill>
              <a:latin typeface="MyriadPro-Bold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СОХРАНЯЕТСЯ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0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рабочее место и средняя заработная плата на период привлечения к военным, специальным сборам (тренировочным занятиям)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>
              <a:solidFill>
                <a:srgbClr val="E4000F"/>
              </a:solidFill>
              <a:latin typeface="Arial"/>
              <a:cs typeface="Arial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ПРОДОВОЛЬСТВЕННОЕ ОБЕСПЕЧЕНИЕ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бесплатное трехразовое питание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по месту и исполнения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обязанностей военной службы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ВЕЩЕВОЕ ОБЕСПЕЧЕНИЕ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бесплатное обеспечение обмундированием на весь период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пребывания в резерве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МЕДИЦИНСКОЕ ОБЕСПЕЧЕНИЕ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бесплатное обследование, лечение, обеспечение лекарствами в период сборовых мероприятий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ОБЯЗАТЕЛЬНОЕ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ГОСУДАРСТВЕННОЕ СТРАХОВАНИЕ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жизни и здоровья за счет средств федерального бюджета при исполнении обязанностей военной службы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 i="1" spc="-25">
              <a:ln w="50800"/>
              <a:solidFill>
                <a:srgbClr val="E7E6E6">
                  <a:lumMod val="10000"/>
                </a:srgbClr>
              </a:solidFill>
              <a:latin typeface="Arial"/>
              <a:cs typeface="Courier New"/>
            </a:endParaRPr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ПРОЕЗД РАЗЛИЧНЫМИ 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>
                <a:solidFill>
                  <a:srgbClr val="E4000F"/>
                </a:solidFill>
                <a:latin typeface="MyriadPro-Bold"/>
              </a:rPr>
              <a:t>ВИДАМИ ТРАНСПОРТА</a:t>
            </a:r>
            <a:endParaRPr/>
          </a:p>
          <a:p>
            <a:pPr>
              <a:lnSpc>
                <a:spcPct val="98000"/>
              </a:lnSpc>
              <a:defRPr/>
            </a:pPr>
            <a:r>
              <a:rPr lang="ru-RU" sz="1150" b="1" i="1" spc="-25">
                <a:ln w="50800"/>
                <a:solidFill>
                  <a:srgbClr val="E7E6E6">
                    <a:lumMod val="10000"/>
                  </a:srgbClr>
                </a:solidFill>
                <a:latin typeface="Arial"/>
                <a:cs typeface="Courier New"/>
              </a:rPr>
              <a:t>бесплатный проезд к месту проведения военных сборов и обратно</a:t>
            </a:r>
            <a:endParaRPr/>
          </a:p>
          <a:p>
            <a:pPr>
              <a:lnSpc>
                <a:spcPct val="98000"/>
              </a:lnSpc>
              <a:defRPr/>
            </a:pPr>
            <a:endParaRPr lang="ru-RU" sz="850" b="1">
              <a:solidFill>
                <a:srgbClr val="E4000F"/>
              </a:solidFill>
              <a:latin typeface="MyriadPro-Bold"/>
            </a:endParaRPr>
          </a:p>
        </p:txBody>
      </p:sp>
      <p:pic>
        <p:nvPicPr>
          <p:cNvPr id="42" name="Рисунок 41"/>
          <p:cNvPicPr/>
          <p:nvPr/>
        </p:nvPicPr>
        <p:blipFill>
          <a:blip r:embed="rId5"/>
          <a:srcRect l="9017" r="10694" b="7076"/>
          <a:stretch/>
        </p:blipFill>
        <p:spPr bwMode="auto">
          <a:xfrm>
            <a:off x="3351267" y="5795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352189" y="3163935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pic>
        <p:nvPicPr>
          <p:cNvPr id="55" name="Рисунок 54"/>
          <p:cNvPicPr/>
          <p:nvPr/>
        </p:nvPicPr>
        <p:blipFill>
          <a:blip r:embed="rId7"/>
          <a:stretch/>
        </p:blipFill>
        <p:spPr bwMode="auto">
          <a:xfrm>
            <a:off x="3352189" y="23510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pic>
        <p:nvPicPr>
          <p:cNvPr id="57" name="Рисунок 56"/>
          <p:cNvPicPr/>
          <p:nvPr/>
        </p:nvPicPr>
        <p:blipFill>
          <a:blip r:embed="rId8"/>
          <a:stretch/>
        </p:blipFill>
        <p:spPr bwMode="auto">
          <a:xfrm>
            <a:off x="3352188" y="5144871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pic>
        <p:nvPicPr>
          <p:cNvPr id="59" name="Рисунок 58"/>
          <p:cNvPicPr/>
          <p:nvPr/>
        </p:nvPicPr>
        <p:blipFill>
          <a:blip r:embed="rId9"/>
          <a:stretch/>
        </p:blipFill>
        <p:spPr bwMode="auto">
          <a:xfrm>
            <a:off x="3352189" y="1360416"/>
            <a:ext cx="358499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sp>
        <p:nvSpPr>
          <p:cNvPr id="69" name="TextBox 68"/>
          <p:cNvSpPr txBox="1"/>
          <p:nvPr/>
        </p:nvSpPr>
        <p:spPr bwMode="auto">
          <a:xfrm>
            <a:off x="6405539" y="5895256"/>
            <a:ext cx="3551184" cy="91775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defRPr/>
            </a:pPr>
            <a:r>
              <a:rPr lang="ru-RU" sz="2000" spc="-8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</a:gradFill>
                <a:latin typeface="Impact"/>
                <a:cs typeface="Arial"/>
              </a:rPr>
              <a:t>ПРЕБЫВАНИЕ В РЕЗЕРВЕ – </a:t>
            </a:r>
            <a:endParaRPr/>
          </a:p>
          <a:p>
            <a:pPr algn="ctr">
              <a:defRPr/>
            </a:pPr>
            <a:r>
              <a:rPr lang="ru-RU" sz="2000" spc="-8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</a:gradFill>
                <a:latin typeface="Impact"/>
                <a:cs typeface="Arial"/>
              </a:rPr>
              <a:t>ДОСТОЙНЫЙ ВЫБОР </a:t>
            </a:r>
            <a:endParaRPr/>
          </a:p>
          <a:p>
            <a:pPr algn="ctr">
              <a:defRPr/>
            </a:pPr>
            <a:r>
              <a:rPr lang="ru-RU" sz="2000" spc="-8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</a:gradFill>
                <a:latin typeface="Impact"/>
                <a:cs typeface="Arial"/>
              </a:rPr>
              <a:t>ПАТРИОТА РОССИИ!</a:t>
            </a:r>
            <a:endParaRPr/>
          </a:p>
        </p:txBody>
      </p:sp>
      <p:pic>
        <p:nvPicPr>
          <p:cNvPr id="1026" name="Picture 2" descr="https://inteligencialimite.org/wp-content/uploads/2023/01/8.png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>
            <a:off x="64610" y="582260"/>
            <a:ext cx="369718" cy="369718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11"/>
          <a:srcRect l="68501" t="55282" r="4096" b="1"/>
          <a:stretch/>
        </p:blipFill>
        <p:spPr bwMode="auto">
          <a:xfrm>
            <a:off x="63490" y="3935305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pic>
        <p:nvPicPr>
          <p:cNvPr id="12" name="Рисунок 11"/>
          <p:cNvPicPr/>
          <p:nvPr/>
        </p:nvPicPr>
        <p:blipFill>
          <a:blip r:embed="rId12"/>
          <a:srcRect l="758" t="1385" r="85466" b="76196"/>
          <a:stretch/>
        </p:blipFill>
        <p:spPr bwMode="auto">
          <a:xfrm>
            <a:off x="3352189" y="3978719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pic>
        <p:nvPicPr>
          <p:cNvPr id="1036" name="Picture 12" descr="https://fmdent-kids.ru/wp-content/uploads/2022/12/i-_6_.png"/>
          <p:cNvPicPr>
            <a:picLocks noChangeArrowheads="1"/>
          </p:cNvPicPr>
          <p:nvPr/>
        </p:nvPicPr>
        <p:blipFill>
          <a:blip r:embed="rId13"/>
          <a:stretch/>
        </p:blipFill>
        <p:spPr bwMode="auto">
          <a:xfrm>
            <a:off x="63490" y="242088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sp>
        <p:nvSpPr>
          <p:cNvPr id="26" name="Прямоугольник 25"/>
          <p:cNvSpPr/>
          <p:nvPr/>
        </p:nvSpPr>
        <p:spPr bwMode="auto">
          <a:xfrm>
            <a:off x="6609184" y="248798"/>
            <a:ext cx="3237787" cy="310944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98000"/>
              </a:lnSpc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ПЯТЬ ШАГОВ </a:t>
            </a:r>
            <a:endParaRPr/>
          </a:p>
          <a:p>
            <a:pPr algn="ctr">
              <a:lnSpc>
                <a:spcPct val="98000"/>
              </a:lnSpc>
              <a:defRPr/>
            </a:pPr>
            <a:r>
              <a:rPr lang="ru-RU" sz="1250" b="1">
                <a:solidFill>
                  <a:srgbClr val="005CAA"/>
                </a:solidFill>
                <a:latin typeface="MyriadPro-Bold"/>
              </a:rPr>
              <a:t>К ПОСТУПЛЕНИЮ В РЕЗЕРВ</a:t>
            </a:r>
            <a:endParaRPr/>
          </a:p>
          <a:p>
            <a:pPr algn="ctr">
              <a:lnSpc>
                <a:spcPct val="98000"/>
              </a:lnSpc>
              <a:defRPr/>
            </a:pPr>
            <a:endParaRPr lang="ru-RU" sz="1000" b="1">
              <a:solidFill>
                <a:srgbClr val="005CAA"/>
              </a:solidFill>
              <a:latin typeface="MyriadPro-Bold"/>
            </a:endParaRPr>
          </a:p>
          <a:p>
            <a:pPr marL="273050" indent="-273050">
              <a:lnSpc>
                <a:spcPct val="98000"/>
              </a:lnSpc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>
                <a:ln w="50800"/>
                <a:solidFill>
                  <a:schemeClr val="bg2">
                    <a:lumMod val="10000"/>
                  </a:schemeClr>
                </a:solidFill>
                <a:latin typeface="Arial"/>
                <a:cs typeface="Courier New"/>
              </a:rPr>
              <a:t>Подать заявление в военный комиссариат по месту жительства (регистрации) о поступлении в резерв.</a:t>
            </a:r>
            <a:endParaRPr/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>
                <a:ln w="50800"/>
                <a:solidFill>
                  <a:schemeClr val="bg2">
                    <a:lumMod val="10000"/>
                  </a:schemeClr>
                </a:solidFill>
                <a:latin typeface="Arial"/>
                <a:cs typeface="Courier New"/>
              </a:rPr>
              <a:t>Собрать и представить минимальный комплект документов. 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>
                <a:ln w="50800"/>
                <a:solidFill>
                  <a:schemeClr val="bg2">
                    <a:lumMod val="10000"/>
                  </a:schemeClr>
                </a:solidFill>
                <a:latin typeface="Arial"/>
                <a:cs typeface="Courier New"/>
              </a:rPr>
              <a:t>Пройти мероприятия отбора через военный комиссариат по месту жительства.</a:t>
            </a:r>
            <a:endParaRPr/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>
                <a:ln w="50800"/>
                <a:solidFill>
                  <a:schemeClr val="bg2">
                    <a:lumMod val="10000"/>
                  </a:schemeClr>
                </a:solidFill>
                <a:latin typeface="Arial"/>
                <a:cs typeface="Courier New"/>
              </a:rPr>
              <a:t>Прохождение аттестационной комиссии в воинской части-формирователе.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  <a:defRPr/>
            </a:pPr>
            <a:r>
              <a:rPr lang="ru-RU" sz="1200" b="1" i="1" spc="-30">
                <a:ln w="50800"/>
                <a:solidFill>
                  <a:schemeClr val="bg2">
                    <a:lumMod val="10000"/>
                  </a:schemeClr>
                </a:solidFill>
                <a:latin typeface="Arial"/>
                <a:cs typeface="Courier New"/>
              </a:rPr>
              <a:t>Заключить контракт о пребывании </a:t>
            </a:r>
            <a:br>
              <a:rPr lang="ru-RU" sz="1200" b="1" i="1" spc="-30">
                <a:ln w="50800"/>
                <a:solidFill>
                  <a:schemeClr val="bg2">
                    <a:lumMod val="10000"/>
                  </a:schemeClr>
                </a:solidFill>
                <a:latin typeface="Arial"/>
                <a:cs typeface="Courier New"/>
              </a:rPr>
            </a:br>
            <a:r>
              <a:rPr lang="ru-RU" sz="1200" b="1" i="1" spc="-30">
                <a:ln w="50800"/>
                <a:solidFill>
                  <a:schemeClr val="bg2">
                    <a:lumMod val="10000"/>
                  </a:schemeClr>
                </a:solidFill>
                <a:latin typeface="Arial"/>
                <a:cs typeface="Courier New"/>
              </a:rPr>
              <a:t>в резерве.</a:t>
            </a:r>
            <a:endParaRPr lang="ru-RU" sz="120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200472" y="5252655"/>
            <a:ext cx="2963205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36000" tIns="36000" rIns="36000" bIns="36000" rtlCol="0">
            <a:spAutoFit/>
          </a:bodyPr>
          <a:lstStyle/>
          <a:p>
            <a:pPr algn="ctr">
              <a:defRPr/>
            </a:pPr>
            <a:r>
              <a:rPr lang="ru-RU" sz="120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cs typeface="Arial"/>
              </a:rPr>
              <a:t>МОБИЛЬНЫЕ ОГНЕВЫЕ ГРУППЫ</a:t>
            </a:r>
            <a:endParaRPr/>
          </a:p>
          <a:p>
            <a:pPr algn="ctr">
              <a:defRPr/>
            </a:pPr>
            <a:r>
              <a:rPr lang="ru-RU" sz="120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cs typeface="Arial"/>
              </a:rPr>
              <a:t>на объектах </a:t>
            </a:r>
            <a:endParaRPr/>
          </a:p>
          <a:p>
            <a:pPr algn="ctr">
              <a:defRPr/>
            </a:pPr>
            <a:r>
              <a:rPr lang="ru-RU" sz="120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cs typeface="Arial"/>
              </a:rPr>
              <a:t>топливно-энергетического комплекса </a:t>
            </a:r>
            <a:endParaRPr/>
          </a:p>
          <a:p>
            <a:pPr algn="ctr">
              <a:defRPr/>
            </a:pPr>
            <a:r>
              <a:rPr lang="ru-RU" sz="120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cs typeface="Arial"/>
              </a:rPr>
              <a:t>на территории Республики Башкортостан  </a:t>
            </a:r>
            <a:endParaRPr/>
          </a:p>
          <a:p>
            <a:pPr algn="ctr">
              <a:defRPr/>
            </a:pPr>
            <a:endParaRPr lang="ru-RU" sz="1600">
              <a:ln w="3175">
                <a:solidFill>
                  <a:schemeClr val="tx1"/>
                </a:solidFill>
              </a:ln>
              <a:solidFill>
                <a:srgbClr val="FF0000"/>
              </a:solidFill>
              <a:cs typeface="Arial"/>
            </a:endParaRPr>
          </a:p>
          <a:p>
            <a:pPr algn="ctr">
              <a:defRPr/>
            </a:pPr>
            <a:endParaRPr lang="ru-RU" sz="1600">
              <a:ln w="3175">
                <a:solidFill>
                  <a:schemeClr val="tx1"/>
                </a:solidFill>
              </a:ln>
              <a:solidFill>
                <a:srgbClr val="FF0000"/>
              </a:solidFill>
              <a:cs typeface="Arial"/>
            </a:endParaRPr>
          </a:p>
          <a:p>
            <a:pPr algn="ctr">
              <a:defRPr/>
            </a:pPr>
            <a:endParaRPr lang="ru-RU" sz="1600">
              <a:ln w="3175">
                <a:solidFill>
                  <a:schemeClr val="tx1"/>
                </a:solidFill>
              </a:ln>
              <a:solidFill>
                <a:srgbClr val="FF0000"/>
              </a:solidFill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4"/>
          <a:srcRect l="7505" r="2387"/>
          <a:stretch/>
        </p:blipFill>
        <p:spPr bwMode="auto">
          <a:xfrm>
            <a:off x="6688363" y="3584160"/>
            <a:ext cx="3038469" cy="2221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407</Words>
  <Application>Microsoft Office PowerPoint</Application>
  <DocSecurity>0</DocSecurity>
  <PresentationFormat>Лист A4 (210x297 мм)</PresentationFormat>
  <Paragraphs>96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Impact</vt:lpstr>
      <vt:lpstr>MyriadPro-Bold</vt:lpstr>
      <vt:lpstr>MyriadPro-Regular</vt:lpstr>
      <vt:lpstr>Тема Office</vt:lpstr>
      <vt:lpstr>1_Тема Office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Дума Дмитрий Владимирович</dc:creator>
  <cp:keywords/>
  <dc:description/>
  <cp:lastModifiedBy>Анна Витальевна Аврамчикова</cp:lastModifiedBy>
  <cp:revision>173</cp:revision>
  <dcterms:created xsi:type="dcterms:W3CDTF">2025-05-04T10:26:30Z</dcterms:created>
  <dcterms:modified xsi:type="dcterms:W3CDTF">2026-02-24T06:56:59Z</dcterms:modified>
  <cp:category/>
  <dc:identifier/>
  <cp:contentStatus/>
  <dc:language/>
  <cp:version/>
</cp:coreProperties>
</file>